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 Slab"/>
      <p:regular r:id="rId45"/>
      <p:bold r:id="rId46"/>
    </p:embeddedFont>
    <p:embeddedFont>
      <p:font typeface="Ubuntu"/>
      <p:regular r:id="rId47"/>
      <p:bold r:id="rId48"/>
      <p:italic r:id="rId49"/>
      <p:boldItalic r:id="rId50"/>
    </p:embeddedFont>
    <p:embeddedFont>
      <p:font typeface="Ubuntu Light"/>
      <p:regular r:id="rId51"/>
      <p:bold r:id="rId52"/>
      <p:italic r:id="rId53"/>
      <p:boldItalic r:id="rId54"/>
    </p:embeddedFont>
    <p:embeddedFont>
      <p:font typeface="Robo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Slab-bold.fntdata"/><Relationship Id="rId45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Ubuntu-bold.fntdata"/><Relationship Id="rId47" Type="http://schemas.openxmlformats.org/officeDocument/2006/relationships/font" Target="fonts/Ubuntu-regular.fntdata"/><Relationship Id="rId49" Type="http://schemas.openxmlformats.org/officeDocument/2006/relationships/font" Target="fonts/Ubuntu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UbuntuLight-regular.fntdata"/><Relationship Id="rId50" Type="http://schemas.openxmlformats.org/officeDocument/2006/relationships/font" Target="fonts/Ubuntu-boldItalic.fntdata"/><Relationship Id="rId53" Type="http://schemas.openxmlformats.org/officeDocument/2006/relationships/font" Target="fonts/UbuntuLight-italic.fntdata"/><Relationship Id="rId52" Type="http://schemas.openxmlformats.org/officeDocument/2006/relationships/font" Target="fonts/UbuntuLight-bold.fntdata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font" Target="fonts/UbuntuLight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ba4d220ae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ba4d220ae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a4d220ae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ba4d220ae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a4d220ae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a4d220ae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a4d220ae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ba4d220ae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ba4d220ae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ba4d220ae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2bf2d09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2bf2d09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a4d220ae_1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a4d220ae_1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9486ff24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9486ff24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a4d220a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a4d220a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ba4d220ae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ba4d220ae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9486ff2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9486ff2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ba4d220ae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ba4d220ae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ba4d220ae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ba4d220ae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2c7461f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2c7461f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42c7461f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42c7461f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ba4d220ae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ba4d220ae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ba4d220ae_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ba4d220ae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42c7461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42c7461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42c7461f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42c7461f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ba4d220ae_5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ba4d220ae_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42c7461f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42c7461f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ba4d220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ba4d220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ba4d220ae_5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ba4d220ae_5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ba4d220ae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ba4d220ae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ba4d220ae_5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ba4d220ae_5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ba4d220ae_5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ba4d220ae_5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a4d220ae_5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a4d220ae_5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Tiene una animación. No es que solo se vea feo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ba4d220ae_5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ba4d220ae_5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42c7461f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42c7461f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9486ff2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9486ff2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9486ff24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9486ff24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ba4d220a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ba4d220a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(Sorry)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486ff2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486ff2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ba4d220a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ba4d220a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ba4d220a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ba4d220a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a4d220ae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a4d220ae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a4d220ae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a4d220ae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a4d220ae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ba4d220ae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hyperlink" Target="https://www.mathworks.com/help/ros/ug/exchange-data-with-ros-publishers-and-subscribers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youtube.com/watch?v=bn-o5vQM7YU" TargetMode="External"/><Relationship Id="rId4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hyperlink" Target="http://data-us.aaeon.com/DOWNLOAD/2014%20datasheet/Boards/UPDatasheetV8.5.pdf" TargetMode="External"/><Relationship Id="rId10" Type="http://schemas.openxmlformats.org/officeDocument/2006/relationships/hyperlink" Target="https://www.cs.princeton.edu/courses/archive/fall11/cos495/X80_Manual.pdf" TargetMode="External"/><Relationship Id="rId13" Type="http://schemas.openxmlformats.org/officeDocument/2006/relationships/hyperlink" Target="http://www.ti.com/lit/ds/symlink/lm2940-n.pdf" TargetMode="External"/><Relationship Id="rId12" Type="http://schemas.openxmlformats.org/officeDocument/2006/relationships/hyperlink" Target="https://www.pololu.com/product/2111/spec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wnload.creative.com/manualdn/Manuals/TSD/13681/0x25D74F59/BlasterX%20Senz3D_UG_EN.pdf" TargetMode="External"/><Relationship Id="rId4" Type="http://schemas.openxmlformats.org/officeDocument/2006/relationships/hyperlink" Target="https://download.creative.com/manualdn/Manuals/TSD/13681/0x25D74F59/BlasterX%20Senz3D_UG_EN.pdf" TargetMode="External"/><Relationship Id="rId9" Type="http://schemas.openxmlformats.org/officeDocument/2006/relationships/hyperlink" Target="https://download.creative.com/manualdn/Manuals/TSD/13681/0x25D74F59/BlasterX%20Senz3D_UG_EN.pdf" TargetMode="External"/><Relationship Id="rId15" Type="http://schemas.openxmlformats.org/officeDocument/2006/relationships/hyperlink" Target="http://wiki.ros.org/tf" TargetMode="External"/><Relationship Id="rId14" Type="http://schemas.openxmlformats.org/officeDocument/2006/relationships/hyperlink" Target="http://wiki.ros.org/rtabmap_ros/" TargetMode="External"/><Relationship Id="rId16" Type="http://schemas.openxmlformats.org/officeDocument/2006/relationships/hyperlink" Target="http://wiki.ros.org/navigation/" TargetMode="External"/><Relationship Id="rId5" Type="http://schemas.openxmlformats.org/officeDocument/2006/relationships/hyperlink" Target="https://download.creative.com/manualdn/Manuals/TSD/13681/0x25D74F59/BlasterX%20Senz3D_UG_EN.pdf" TargetMode="External"/><Relationship Id="rId6" Type="http://schemas.openxmlformats.org/officeDocument/2006/relationships/hyperlink" Target="https://download.creative.com/manualdn/Manuals/TSD/13681/0x25D74F59/BlasterX%20Senz3D_UG_EN.pdf" TargetMode="External"/><Relationship Id="rId7" Type="http://schemas.openxmlformats.org/officeDocument/2006/relationships/hyperlink" Target="https://download.creative.com/manualdn/Manuals/TSD/13681/0x25D74F59/BlasterX%20Senz3D_UG_EN.pdf" TargetMode="External"/><Relationship Id="rId8" Type="http://schemas.openxmlformats.org/officeDocument/2006/relationships/hyperlink" Target="https://download.creative.com/manualdn/Manuals/TSD/13681/0x25D74F59/BlasterX%20Senz3D_UG_EN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591500" y="1391525"/>
            <a:ext cx="59610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400">
                <a:latin typeface="Ubuntu"/>
                <a:ea typeface="Ubuntu"/>
                <a:cs typeface="Ubuntu"/>
                <a:sym typeface="Ubuntu"/>
              </a:rPr>
              <a:t>Simultaneous Localization</a:t>
            </a:r>
            <a:br>
              <a:rPr lang="en" sz="3400">
                <a:latin typeface="Ubuntu"/>
                <a:ea typeface="Ubuntu"/>
                <a:cs typeface="Ubuntu"/>
                <a:sym typeface="Ubuntu"/>
              </a:rPr>
            </a:br>
            <a:r>
              <a:rPr lang="en" sz="3400">
                <a:latin typeface="Ubuntu"/>
                <a:ea typeface="Ubuntu"/>
                <a:cs typeface="Ubuntu"/>
                <a:sym typeface="Ubuntu"/>
              </a:rPr>
              <a:t>And Mapping</a:t>
            </a:r>
            <a:endParaRPr sz="3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2903125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Robotics Project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Team D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11/26/19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diagram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263" y="1401225"/>
            <a:ext cx="6993485" cy="3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Board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27850" y="598897"/>
            <a:ext cx="3341400" cy="44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4">
            <a:alphaModFix/>
          </a:blip>
          <a:srcRect b="23025" l="0" r="0" t="24114"/>
          <a:stretch/>
        </p:blipFill>
        <p:spPr>
          <a:xfrm>
            <a:off x="468475" y="3891075"/>
            <a:ext cx="4460150" cy="10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5197225" y="1585275"/>
            <a:ext cx="3679800" cy="26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85.6mm x 56.5mm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1.44 GHz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 GB RAM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Ubuntu 16.04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D-Link USB WiFi module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One USB 3.0 port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Communication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25" y="1347675"/>
            <a:ext cx="4055250" cy="313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4968925" y="1289225"/>
            <a:ext cx="37065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Private LAN with fixed IP addresses: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X80: 192.168.0.203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 Board: 192.168.0.103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SSID: dri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X80 communication module is preconfigured and protocol is fixed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Control - First approach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622" y="1144125"/>
            <a:ext cx="2203625" cy="3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425" y="1144125"/>
            <a:ext cx="4040081" cy="3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Control - First approach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925" y="1390650"/>
            <a:ext cx="5944600" cy="32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052" y="0"/>
            <a:ext cx="3819947" cy="2160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33350">
              <a:srgbClr val="000000">
                <a:alpha val="50000"/>
              </a:srgbClr>
            </a:outerShdw>
          </a:effectLst>
        </p:spPr>
      </p:pic>
      <p:sp>
        <p:nvSpPr>
          <p:cNvPr id="162" name="Google Shape;162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RGB-D sensor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435475" y="1402388"/>
            <a:ext cx="2536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INTEL REALSENSE SR300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02300" y="2452000"/>
            <a:ext cx="8368200" cy="22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Color and depth images are used to determine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pointcloud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data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Pointcloud: a set of data points in space which represent the external surfaces of objects around the sensor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RGB-D sensor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0" l="12242" r="0" t="0"/>
          <a:stretch/>
        </p:blipFill>
        <p:spPr>
          <a:xfrm>
            <a:off x="522375" y="1604100"/>
            <a:ext cx="5650899" cy="28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6173275" y="1604125"/>
            <a:ext cx="27690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 used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640x480p @ 10 fps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640x480p @ 10 fps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Software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nodes and topics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800" y="458025"/>
            <a:ext cx="3331426" cy="161592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4740000" dist="9525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725" y="2213675"/>
            <a:ext cx="6290550" cy="21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1330650" y="4866000"/>
            <a:ext cx="6482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Image retrieved from: </a:t>
            </a:r>
            <a:r>
              <a:rPr lang="en" sz="900" u="sng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  <a:hlinkClick r:id="rId5"/>
              </a:rPr>
              <a:t>https://www.mathworks.com/help/ros/ug/exchange-data-with-ros-publishers-and-subscribers.html</a:t>
            </a:r>
            <a:r>
              <a:rPr lang="en" sz="9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endParaRPr sz="9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Control through ROS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99" y="1235000"/>
            <a:ext cx="6968424" cy="35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Problem definition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9144001" cy="452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/>
          <p:nvPr/>
        </p:nvSpPr>
        <p:spPr>
          <a:xfrm>
            <a:off x="674835" y="4696978"/>
            <a:ext cx="100800" cy="8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5250193" y="4696978"/>
            <a:ext cx="100800" cy="8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- Software design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87" y="1144124"/>
            <a:ext cx="6845226" cy="38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88" y="0"/>
            <a:ext cx="849682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1248950" y="4364600"/>
            <a:ext cx="6781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rqt_graph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2691450" y="961625"/>
            <a:ext cx="4552800" cy="180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323600" y="0"/>
            <a:ext cx="8114700" cy="3993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/>
          <p:nvPr/>
        </p:nvSpPr>
        <p:spPr>
          <a:xfrm>
            <a:off x="7285675" y="1913725"/>
            <a:ext cx="1534800" cy="23979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/>
          <p:nvPr/>
        </p:nvSpPr>
        <p:spPr>
          <a:xfrm>
            <a:off x="4256725" y="3762325"/>
            <a:ext cx="2706000" cy="9360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34"/>
          <p:cNvCxnSpPr>
            <a:stCxn id="208" idx="1"/>
          </p:cNvCxnSpPr>
          <p:nvPr/>
        </p:nvCxnSpPr>
        <p:spPr>
          <a:xfrm>
            <a:off x="323588" y="2571751"/>
            <a:ext cx="147900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4"/>
          <p:cNvSpPr txBox="1"/>
          <p:nvPr/>
        </p:nvSpPr>
        <p:spPr>
          <a:xfrm>
            <a:off x="471500" y="2411700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Runs on external PC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6" name="Google Shape;216;p34"/>
          <p:cNvCxnSpPr/>
          <p:nvPr/>
        </p:nvCxnSpPr>
        <p:spPr>
          <a:xfrm>
            <a:off x="323588" y="2251651"/>
            <a:ext cx="147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4"/>
          <p:cNvSpPr txBox="1"/>
          <p:nvPr/>
        </p:nvSpPr>
        <p:spPr>
          <a:xfrm>
            <a:off x="471500" y="2091600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Runs on on-board PC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017" y="0"/>
            <a:ext cx="49374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246350" y="4364600"/>
            <a:ext cx="7784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rqt_tf_tree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b="3988" l="19794" r="0" t="16558"/>
          <a:stretch/>
        </p:blipFill>
        <p:spPr>
          <a:xfrm>
            <a:off x="4199525" y="268600"/>
            <a:ext cx="4787750" cy="266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80000" dist="85725">
              <a:srgbClr val="000000">
                <a:alpha val="50000"/>
              </a:srgbClr>
            </a:outerShdw>
          </a:effectLst>
        </p:spPr>
      </p:pic>
      <p:sp>
        <p:nvSpPr>
          <p:cNvPr id="229" name="Google Shape;229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Odometry</a:t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1221775"/>
            <a:ext cx="3855300" cy="35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4250" y="3479050"/>
            <a:ext cx="1037125" cy="16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4427350" y="2949816"/>
            <a:ext cx="463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Encoder-only odometry: 12 to 40 cm error from origin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 Obtention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25" y="1116725"/>
            <a:ext cx="6293275" cy="387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8"/>
          <p:cNvPicPr preferRelativeResize="0"/>
          <p:nvPr/>
        </p:nvPicPr>
        <p:blipFill rotWithShape="1">
          <a:blip r:embed="rId3">
            <a:alphaModFix/>
          </a:blip>
          <a:srcRect b="0" l="38187" r="0" t="25506"/>
          <a:stretch/>
        </p:blipFill>
        <p:spPr>
          <a:xfrm>
            <a:off x="1635963" y="1164775"/>
            <a:ext cx="5872075" cy="397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387900" y="292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Map using Intel Realsense R200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30597" r="2624" t="24772"/>
          <a:stretch/>
        </p:blipFill>
        <p:spPr>
          <a:xfrm>
            <a:off x="1294188" y="1100250"/>
            <a:ext cx="6555625" cy="404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type="title"/>
          </p:nvPr>
        </p:nvSpPr>
        <p:spPr>
          <a:xfrm>
            <a:off x="387900" y="2318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Map using Intel Realsense SR300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and 3D obstacle detection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5" y="1595974"/>
            <a:ext cx="4184099" cy="313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 rotWithShape="1">
          <a:blip r:embed="rId4">
            <a:alphaModFix/>
          </a:blip>
          <a:srcRect b="13171" l="30050" r="0" t="0"/>
          <a:stretch/>
        </p:blipFill>
        <p:spPr>
          <a:xfrm>
            <a:off x="5664480" y="184950"/>
            <a:ext cx="3379674" cy="238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 rotWithShape="1">
          <a:blip r:embed="rId5">
            <a:alphaModFix/>
          </a:blip>
          <a:srcRect b="8957" l="0" r="0" t="7944"/>
          <a:stretch/>
        </p:blipFill>
        <p:spPr>
          <a:xfrm>
            <a:off x="5677909" y="2710775"/>
            <a:ext cx="3379687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/>
        </p:nvSpPr>
        <p:spPr>
          <a:xfrm>
            <a:off x="2666900" y="3930175"/>
            <a:ext cx="3225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2D and 3D mapping (with loop closure)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150" y="353850"/>
            <a:ext cx="59436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 rotWithShape="1">
          <a:blip r:embed="rId4">
            <a:alphaModFix/>
          </a:blip>
          <a:srcRect b="0" l="30337" r="0" t="0"/>
          <a:stretch/>
        </p:blipFill>
        <p:spPr>
          <a:xfrm>
            <a:off x="420631" y="353850"/>
            <a:ext cx="4140369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SLAM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4928625" y="2309875"/>
            <a:ext cx="1450500" cy="1208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7144500" y="2309875"/>
            <a:ext cx="1450500" cy="12087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Construction</a:t>
            </a:r>
            <a:endParaRPr/>
          </a:p>
        </p:txBody>
      </p:sp>
      <p:cxnSp>
        <p:nvCxnSpPr>
          <p:cNvPr id="77" name="Google Shape;77;p15"/>
          <p:cNvCxnSpPr>
            <a:stCxn id="75" idx="0"/>
            <a:endCxn id="76" idx="0"/>
          </p:cNvCxnSpPr>
          <p:nvPr/>
        </p:nvCxnSpPr>
        <p:spPr>
          <a:xfrm flipH="1" rot="-5400000">
            <a:off x="6761475" y="1202275"/>
            <a:ext cx="600" cy="2215800"/>
          </a:xfrm>
          <a:prstGeom prst="curvedConnector3">
            <a:avLst>
              <a:gd fmla="val -396875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>
            <a:stCxn id="76" idx="4"/>
            <a:endCxn id="75" idx="4"/>
          </p:cNvCxnSpPr>
          <p:nvPr/>
        </p:nvCxnSpPr>
        <p:spPr>
          <a:xfrm rot="5400000">
            <a:off x="6761550" y="2410975"/>
            <a:ext cx="600" cy="2215800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4242440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Costmap Construction</a:t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b="18229" l="52285" r="14150" t="16196"/>
          <a:stretch/>
        </p:blipFill>
        <p:spPr>
          <a:xfrm>
            <a:off x="332434" y="1308900"/>
            <a:ext cx="3212965" cy="35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799" y="1296525"/>
            <a:ext cx="5293802" cy="352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Goals</a:t>
            </a:r>
            <a:endParaRPr/>
          </a:p>
        </p:txBody>
      </p:sp>
      <p:pic>
        <p:nvPicPr>
          <p:cNvPr descr="Nov 16, 2019." id="278" name="Google Shape;278;p43" title="X80 goal navigation demo using the ROS navigation stack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050" y="1144125"/>
            <a:ext cx="5219425" cy="39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goal - infinity</a:t>
            </a:r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2770930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730" y="1296525"/>
            <a:ext cx="5538829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goal - infinity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 b="0" l="22467" r="20202" t="0"/>
          <a:stretch/>
        </p:blipFill>
        <p:spPr>
          <a:xfrm>
            <a:off x="482275" y="1296525"/>
            <a:ext cx="3175325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 rotWithShape="1">
          <a:blip r:embed="rId4">
            <a:alphaModFix/>
          </a:blip>
          <a:srcRect b="0" l="5258" r="0" t="0"/>
          <a:stretch/>
        </p:blipFill>
        <p:spPr>
          <a:xfrm>
            <a:off x="3744150" y="1296525"/>
            <a:ext cx="5247449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Map as a matrix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296525"/>
            <a:ext cx="6571341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 rotWithShape="1">
          <a:blip r:embed="rId4">
            <a:alphaModFix/>
          </a:blip>
          <a:srcRect b="2962" l="15724" r="22970" t="1481"/>
          <a:stretch/>
        </p:blipFill>
        <p:spPr>
          <a:xfrm>
            <a:off x="1621188" y="1571250"/>
            <a:ext cx="5520425" cy="339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goal - Operations on matrix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 b="17614" l="22202" r="17921" t="0"/>
          <a:stretch/>
        </p:blipFill>
        <p:spPr>
          <a:xfrm>
            <a:off x="316150" y="1067925"/>
            <a:ext cx="3966400" cy="30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375" y="1092350"/>
            <a:ext cx="4563400" cy="30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1568075" y="4257150"/>
            <a:ext cx="1974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Unexplored clusters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5758075" y="4257150"/>
            <a:ext cx="2810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Nearest, minimum radius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Final autonomous behavior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00" y="1144125"/>
            <a:ext cx="7193800" cy="38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References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" name="Google Shape;325;p50"/>
          <p:cNvSpPr txBox="1"/>
          <p:nvPr>
            <p:ph idx="1" type="body"/>
          </p:nvPr>
        </p:nvSpPr>
        <p:spPr>
          <a:xfrm>
            <a:off x="387900" y="14110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[1] Intel Corporation</a:t>
            </a: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. </a:t>
            </a: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(2016)</a:t>
            </a: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. </a:t>
            </a: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​​BlasterX Senz3D User’s Guide​</a:t>
            </a: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. </a:t>
            </a: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Retrieved from: 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3"/>
              </a:rPr>
              <a:t>https://download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4"/>
              </a:rPr>
              <a:t>.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5"/>
              </a:rPr>
              <a:t>creative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6"/>
              </a:rPr>
              <a:t>.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7"/>
              </a:rPr>
              <a:t>com/manualdn/Manuals/TSD/13681/0x25D74F59/BlasterX%20Senz3D_UG_EN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8"/>
              </a:rPr>
              <a:t>.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9"/>
              </a:rPr>
              <a:t>pdf</a:t>
            </a: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endParaRPr sz="10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[2] Dr. Robot. (2006). ​​Wi Robot X80 USER MANUAL​​. Retrieved from: 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10"/>
              </a:rPr>
              <a:t>https://www.cs.princeton.edu/courses/archive/fall11/cos495/X80_Manual.pdf</a:t>
            </a:r>
            <a:endParaRPr sz="10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[3] AAEON. (2019). ​​UP Datasheet V8.5​​. Retrieved from: 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11"/>
              </a:rPr>
              <a:t>http://data-us.aaeon.com/DOWNLOAD/2014%20datasheet/Boards/UPDatasheetV8.5.pdf</a:t>
            </a:r>
            <a:endParaRPr sz="10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[4] Pololu Corporation. (2019). ​​Pololu Step-Down Voltage Regulator D15V70F5S3​​. Retrieved from​: ​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12"/>
              </a:rPr>
              <a:t>https://www.pololu.com/product/2111/specs</a:t>
            </a:r>
            <a:endParaRPr sz="10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[5] Texas Instruments. (2014). ​LM2940x1 - A Low Dropout Regulator​. Retrieved from: 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13"/>
              </a:rPr>
              <a:t>http://www.ti.com/lit/ds/symlink/lm2940-n.pdf</a:t>
            </a:r>
            <a:endParaRPr sz="10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[6] Open Source Robotics Foundation. (2019). ​rtabmap_ros​. Retrieved from: 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14"/>
              </a:rPr>
              <a:t>http://wiki.ros.org/rtabmap_ros/</a:t>
            </a:r>
            <a:endParaRPr sz="10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[7] ​Idem​. (2017).​ tf_ros. ​Retrieved from: ​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15"/>
              </a:rPr>
              <a:t>http://wiki.ros.org/tf</a:t>
            </a:r>
            <a:endParaRPr sz="10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[8] ​Idem​. (2019). ​navigation​. Retrieved from:​ </a:t>
            </a:r>
            <a:r>
              <a:rPr lang="en" sz="1000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16"/>
              </a:rPr>
              <a:t>http://wiki.ros.org/navigation/</a:t>
            </a:r>
            <a:r>
              <a:rPr lang="en" sz="1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endParaRPr sz="10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79325" cy="3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100" y="1414775"/>
            <a:ext cx="4407476" cy="343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Mechanics and electronics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robot: DrRobot X80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38" y="1251700"/>
            <a:ext cx="4924130" cy="3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5586275" y="1248950"/>
            <a:ext cx="32772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Differential drive - 2 DC motors with encoders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IR sensors (7)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Ultrasonic sensors (3)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Pyro sensors (2)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Wireless module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Three decks for equipment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specifications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425" y="1222575"/>
            <a:ext cx="5114750" cy="36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0" y="1229875"/>
            <a:ext cx="38433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Weight: 3.5 kg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Diameter: 38 cm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Height: 25.5 cm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 DC motors with 22 kg·cm torque each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Maximum linear vel: 1 m/s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Minimum linear vel: 0.05 m/s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Maximum angular vel: 2 rad/s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Minimum angular vel: 0.1 rad/s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Wheel radius: 8.55 cm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Distance between wheels: 28.7 cm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Subsystems and interfaces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6050" l="5854" r="6633" t="20522"/>
          <a:stretch/>
        </p:blipFill>
        <p:spPr>
          <a:xfrm>
            <a:off x="692700" y="1215375"/>
            <a:ext cx="7683225" cy="362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00" y="1159400"/>
            <a:ext cx="3770575" cy="28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875" y="1159400"/>
            <a:ext cx="4237038" cy="28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277288" y="4082575"/>
            <a:ext cx="2135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800mA @ 5VDC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6033450" y="4082575"/>
            <a:ext cx="2135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@ 5VDC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850" y="1336800"/>
            <a:ext cx="2069499" cy="168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575" y="2130900"/>
            <a:ext cx="2500600" cy="26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582175" y="218925"/>
            <a:ext cx="21354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D15V70F5S3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sz="18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4.5V - 24V DC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18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5V DC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 to 7A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1506050" y="3076025"/>
            <a:ext cx="2135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LM2940S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sz="18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6V - 26V DC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18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5V DC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 to 1A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